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9/23/2020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9/23/2020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47111" y="4290998"/>
            <a:ext cx="7766936" cy="1646302"/>
          </a:xfrm>
        </p:spPr>
        <p:txBody>
          <a:bodyPr/>
          <a:lstStyle/>
          <a:p>
            <a:pPr algn="ctr"/>
            <a:r>
              <a:rPr lang="en-CA" b="1" dirty="0"/>
              <a:t>How to fill out the Parent’s Financial </a:t>
            </a:r>
            <a:r>
              <a:rPr lang="en-CA" b="1" dirty="0" smtClean="0"/>
              <a:t>Statement</a:t>
            </a:r>
            <a:br>
              <a:rPr lang="en-CA" b="1" dirty="0" smtClean="0"/>
            </a:br>
            <a:r>
              <a:rPr lang="en-CA" b="1" dirty="0" smtClean="0"/>
              <a:t/>
            </a:r>
            <a:br>
              <a:rPr lang="en-CA" b="1" dirty="0" smtClean="0"/>
            </a:br>
            <a:r>
              <a:rPr lang="en-CA" b="1" dirty="0" smtClean="0"/>
              <a:t>Section 4 – Assets and Liabilities</a:t>
            </a:r>
            <a:endParaRPr lang="en-CA" dirty="0"/>
          </a:p>
        </p:txBody>
      </p:sp>
    </p:spTree>
    <p:extLst>
      <p:ext uri="{BB962C8B-B14F-4D97-AF65-F5344CB8AC3E}">
        <p14:creationId xmlns:p14="http://schemas.microsoft.com/office/powerpoint/2010/main" val="2188630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27173" y="215919"/>
            <a:ext cx="3565152" cy="675503"/>
          </a:xfrm>
        </p:spPr>
        <p:txBody>
          <a:bodyPr>
            <a:normAutofit fontScale="90000"/>
          </a:bodyPr>
          <a:lstStyle/>
          <a:p>
            <a:r>
              <a:rPr lang="en-CA" dirty="0" smtClean="0"/>
              <a:t>Assets and Liabilities</a:t>
            </a:r>
            <a:endParaRPr lang="en-CA" dirty="0"/>
          </a:p>
        </p:txBody>
      </p:sp>
      <p:sp>
        <p:nvSpPr>
          <p:cNvPr id="3" name="Content Placeholder 2"/>
          <p:cNvSpPr>
            <a:spLocks noGrp="1"/>
          </p:cNvSpPr>
          <p:nvPr>
            <p:ph idx="1"/>
          </p:nvPr>
        </p:nvSpPr>
        <p:spPr>
          <a:xfrm>
            <a:off x="5827173" y="1178233"/>
            <a:ext cx="4198276" cy="4229039"/>
          </a:xfrm>
        </p:spPr>
        <p:txBody>
          <a:bodyPr/>
          <a:lstStyle/>
          <a:p>
            <a:r>
              <a:rPr lang="en-CA" dirty="0" smtClean="0"/>
              <a:t>On the “Assets and Liabilities” tab of the application, information will be collected related to all assets and liabilities that describes the families’ financial situation.</a:t>
            </a:r>
            <a:endParaRPr lang="en-CA" dirty="0"/>
          </a:p>
        </p:txBody>
      </p:sp>
      <p:pic>
        <p:nvPicPr>
          <p:cNvPr id="4" name="Picture 3"/>
          <p:cNvPicPr>
            <a:picLocks noChangeAspect="1"/>
          </p:cNvPicPr>
          <p:nvPr/>
        </p:nvPicPr>
        <p:blipFill>
          <a:blip r:embed="rId2"/>
          <a:stretch>
            <a:fillRect/>
          </a:stretch>
        </p:blipFill>
        <p:spPr>
          <a:xfrm>
            <a:off x="189587" y="0"/>
            <a:ext cx="4909518" cy="6858000"/>
          </a:xfrm>
          <a:prstGeom prst="rect">
            <a:avLst/>
          </a:prstGeom>
        </p:spPr>
      </p:pic>
      <p:pic>
        <p:nvPicPr>
          <p:cNvPr id="6" name="Picture 5"/>
          <p:cNvPicPr>
            <a:picLocks noChangeAspect="1"/>
          </p:cNvPicPr>
          <p:nvPr/>
        </p:nvPicPr>
        <p:blipFill>
          <a:blip r:embed="rId3"/>
          <a:stretch>
            <a:fillRect/>
          </a:stretch>
        </p:blipFill>
        <p:spPr>
          <a:xfrm>
            <a:off x="5471552" y="2831647"/>
            <a:ext cx="4909518" cy="4026353"/>
          </a:xfrm>
          <a:prstGeom prst="rect">
            <a:avLst/>
          </a:prstGeom>
        </p:spPr>
      </p:pic>
    </p:spTree>
    <p:extLst>
      <p:ext uri="{BB962C8B-B14F-4D97-AF65-F5344CB8AC3E}">
        <p14:creationId xmlns:p14="http://schemas.microsoft.com/office/powerpoint/2010/main" val="783449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Assets and Liabilities - 1</a:t>
            </a:r>
            <a:endParaRPr lang="en-CA" dirty="0"/>
          </a:p>
        </p:txBody>
      </p:sp>
      <p:sp>
        <p:nvSpPr>
          <p:cNvPr id="3" name="Content Placeholder 2"/>
          <p:cNvSpPr>
            <a:spLocks noGrp="1"/>
          </p:cNvSpPr>
          <p:nvPr>
            <p:ph idx="1"/>
          </p:nvPr>
        </p:nvSpPr>
        <p:spPr>
          <a:xfrm>
            <a:off x="677334" y="1812323"/>
            <a:ext cx="5580592" cy="4229039"/>
          </a:xfrm>
        </p:spPr>
        <p:txBody>
          <a:bodyPr>
            <a:normAutofit fontScale="55000" lnSpcReduction="20000"/>
          </a:bodyPr>
          <a:lstStyle/>
          <a:p>
            <a:r>
              <a:rPr lang="en-CA" dirty="0" smtClean="0"/>
              <a:t>Section 14 – A</a:t>
            </a:r>
          </a:p>
          <a:p>
            <a:pPr lvl="1"/>
            <a:r>
              <a:rPr lang="en-CA" dirty="0" smtClean="0"/>
              <a:t>Enter the total yearly amount that you pay for rent if living in rental accommodations</a:t>
            </a:r>
          </a:p>
          <a:p>
            <a:r>
              <a:rPr lang="en-CA" dirty="0" smtClean="0"/>
              <a:t>Section 14 – B</a:t>
            </a:r>
          </a:p>
          <a:p>
            <a:pPr lvl="1"/>
            <a:r>
              <a:rPr lang="en-CA" dirty="0" smtClean="0"/>
              <a:t>If you own a home, enter the: Year purchased, purchase price, present market value (estimate), outstanding mortgage amount and the annual amounts paid for mortgage payments &amp; property taxes and condo fees</a:t>
            </a:r>
          </a:p>
          <a:p>
            <a:pPr lvl="1"/>
            <a:r>
              <a:rPr lang="en-CA" dirty="0" smtClean="0"/>
              <a:t>If you have a mortgage listed above, you will need to upload the most recent copy of a bank provided mortgage statement on the uploads page at the end of the application</a:t>
            </a:r>
          </a:p>
          <a:p>
            <a:pPr lvl="1"/>
            <a:r>
              <a:rPr lang="en-CA" dirty="0" smtClean="0"/>
              <a:t>NOTE: If you do not pay rent or own a home, a box will open to allow you to provide some details around your current living situation</a:t>
            </a:r>
          </a:p>
          <a:p>
            <a:pPr lvl="1"/>
            <a:r>
              <a:rPr lang="en-CA" dirty="0" smtClean="0"/>
              <a:t>NOTE: If you both own a home that is not rented out, and pay rent, a box will open requesting further details around your living situation.</a:t>
            </a:r>
          </a:p>
          <a:p>
            <a:pPr lvl="1"/>
            <a:r>
              <a:rPr lang="en-CA" dirty="0" smtClean="0"/>
              <a:t>If part of your house is rented out, select “Yes”, otherwise select “No”</a:t>
            </a:r>
          </a:p>
          <a:p>
            <a:pPr lvl="1"/>
            <a:r>
              <a:rPr lang="en-CA" dirty="0" smtClean="0"/>
              <a:t>If part of your house is rented out, the rental income should be noted on the Income tab in Section 10 I. For any rental income, you will also need to upload a copy of your most recent T776 Statement of Real Estate Rentals that would have been filed as part of your most recent tax return</a:t>
            </a:r>
          </a:p>
          <a:p>
            <a:pPr lvl="1"/>
            <a:r>
              <a:rPr lang="en-CA" dirty="0" smtClean="0"/>
              <a:t>If you own other properties, select “Yes” and another section will pop up with the same sections as above and allow you to provide details on the additional properties</a:t>
            </a:r>
          </a:p>
          <a:p>
            <a:pPr lvl="1"/>
            <a:r>
              <a:rPr lang="en-CA" dirty="0" smtClean="0"/>
              <a:t>For any mortgages that are associated with these other properties, we will require a bank provided mortgage document as per above.</a:t>
            </a:r>
            <a:endParaRPr lang="en-CA" dirty="0"/>
          </a:p>
        </p:txBody>
      </p:sp>
      <p:pic>
        <p:nvPicPr>
          <p:cNvPr id="4" name="Picture 3"/>
          <p:cNvPicPr>
            <a:picLocks noChangeAspect="1"/>
          </p:cNvPicPr>
          <p:nvPr/>
        </p:nvPicPr>
        <p:blipFill>
          <a:blip r:embed="rId2"/>
          <a:stretch>
            <a:fillRect/>
          </a:stretch>
        </p:blipFill>
        <p:spPr>
          <a:xfrm>
            <a:off x="6257926" y="1812323"/>
            <a:ext cx="5934074" cy="4026693"/>
          </a:xfrm>
          <a:prstGeom prst="rect">
            <a:avLst/>
          </a:prstGeom>
        </p:spPr>
      </p:pic>
    </p:spTree>
    <p:extLst>
      <p:ext uri="{BB962C8B-B14F-4D97-AF65-F5344CB8AC3E}">
        <p14:creationId xmlns:p14="http://schemas.microsoft.com/office/powerpoint/2010/main" val="2921071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Assets and Liabilities - 2</a:t>
            </a:r>
            <a:endParaRPr lang="en-CA" dirty="0"/>
          </a:p>
        </p:txBody>
      </p:sp>
      <p:sp>
        <p:nvSpPr>
          <p:cNvPr id="3" name="Content Placeholder 2"/>
          <p:cNvSpPr>
            <a:spLocks noGrp="1"/>
          </p:cNvSpPr>
          <p:nvPr>
            <p:ph idx="1"/>
          </p:nvPr>
        </p:nvSpPr>
        <p:spPr>
          <a:xfrm>
            <a:off x="677334" y="1812323"/>
            <a:ext cx="5580592" cy="4229039"/>
          </a:xfrm>
        </p:spPr>
        <p:txBody>
          <a:bodyPr>
            <a:normAutofit fontScale="85000" lnSpcReduction="20000"/>
          </a:bodyPr>
          <a:lstStyle/>
          <a:p>
            <a:r>
              <a:rPr lang="en-CA" dirty="0" smtClean="0"/>
              <a:t>Section 14 – C</a:t>
            </a:r>
          </a:p>
          <a:p>
            <a:pPr lvl="1"/>
            <a:r>
              <a:rPr lang="en-CA" dirty="0" smtClean="0"/>
              <a:t>Enter the total amount of assets in your bank accounts</a:t>
            </a:r>
          </a:p>
          <a:p>
            <a:r>
              <a:rPr lang="en-CA" dirty="0" smtClean="0"/>
              <a:t>Section 14 – D</a:t>
            </a:r>
          </a:p>
          <a:p>
            <a:pPr lvl="1"/>
            <a:r>
              <a:rPr lang="en-CA" dirty="0" smtClean="0"/>
              <a:t>Enter the total amount of assets you own in Term Deposits/GIC’s/Portfolio Investments/Shares/Mutual Funds and/or Bonds</a:t>
            </a:r>
          </a:p>
          <a:p>
            <a:pPr lvl="1"/>
            <a:r>
              <a:rPr lang="en-CA" dirty="0" smtClean="0"/>
              <a:t>If you have other investments, describe them in the leftmost box, and provide a value in the rightmost box</a:t>
            </a:r>
          </a:p>
          <a:p>
            <a:r>
              <a:rPr lang="en-CA" dirty="0" smtClean="0"/>
              <a:t>Section 14 – E</a:t>
            </a:r>
          </a:p>
          <a:p>
            <a:pPr lvl="1"/>
            <a:r>
              <a:rPr lang="en-CA" dirty="0" smtClean="0"/>
              <a:t>Enter the total amount of funds and/or assets you have as Retirement Saving Assets</a:t>
            </a:r>
          </a:p>
          <a:p>
            <a:pPr lvl="1"/>
            <a:r>
              <a:rPr lang="en-CA" dirty="0" smtClean="0"/>
              <a:t>Select “Yes” if either individual belongs to an employee pension plan, otherwise select “No”</a:t>
            </a:r>
          </a:p>
          <a:p>
            <a:r>
              <a:rPr lang="en-CA" dirty="0" smtClean="0"/>
              <a:t>Section 14 – F</a:t>
            </a:r>
          </a:p>
          <a:p>
            <a:pPr lvl="1"/>
            <a:r>
              <a:rPr lang="en-CA" dirty="0" smtClean="0"/>
              <a:t>Enter the total amount of funds you have invested in Registered Education Savings Plans for all your dependants</a:t>
            </a:r>
          </a:p>
        </p:txBody>
      </p:sp>
      <p:pic>
        <p:nvPicPr>
          <p:cNvPr id="4" name="Picture 3"/>
          <p:cNvPicPr>
            <a:picLocks noChangeAspect="1"/>
          </p:cNvPicPr>
          <p:nvPr/>
        </p:nvPicPr>
        <p:blipFill>
          <a:blip r:embed="rId2"/>
          <a:stretch>
            <a:fillRect/>
          </a:stretch>
        </p:blipFill>
        <p:spPr>
          <a:xfrm>
            <a:off x="6257926" y="1812323"/>
            <a:ext cx="5934074" cy="1453515"/>
          </a:xfrm>
          <a:prstGeom prst="rect">
            <a:avLst/>
          </a:prstGeom>
        </p:spPr>
      </p:pic>
    </p:spTree>
    <p:extLst>
      <p:ext uri="{BB962C8B-B14F-4D97-AF65-F5344CB8AC3E}">
        <p14:creationId xmlns:p14="http://schemas.microsoft.com/office/powerpoint/2010/main" val="38666014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Assets and Liabilities - 3</a:t>
            </a:r>
            <a:endParaRPr lang="en-CA" dirty="0"/>
          </a:p>
        </p:txBody>
      </p:sp>
      <p:sp>
        <p:nvSpPr>
          <p:cNvPr id="3" name="Content Placeholder 2"/>
          <p:cNvSpPr>
            <a:spLocks noGrp="1"/>
          </p:cNvSpPr>
          <p:nvPr>
            <p:ph idx="1"/>
          </p:nvPr>
        </p:nvSpPr>
        <p:spPr>
          <a:xfrm>
            <a:off x="677334" y="1812323"/>
            <a:ext cx="5580592" cy="4229039"/>
          </a:xfrm>
        </p:spPr>
        <p:txBody>
          <a:bodyPr>
            <a:normAutofit fontScale="55000" lnSpcReduction="20000"/>
          </a:bodyPr>
          <a:lstStyle/>
          <a:p>
            <a:r>
              <a:rPr lang="en-CA" dirty="0" smtClean="0"/>
              <a:t>Section 14 – G</a:t>
            </a:r>
          </a:p>
          <a:p>
            <a:pPr lvl="1"/>
            <a:r>
              <a:rPr lang="en-CA" dirty="0" smtClean="0"/>
              <a:t>Enter the Name, Address, Total Assets, Liabilities, Gross Revenue and After Tax </a:t>
            </a:r>
            <a:r>
              <a:rPr lang="en-CA" dirty="0"/>
              <a:t>P</a:t>
            </a:r>
            <a:r>
              <a:rPr lang="en-CA" dirty="0" smtClean="0"/>
              <a:t>rofit as well as your net share and percent of ownership in any corporations that you own.</a:t>
            </a:r>
          </a:p>
          <a:p>
            <a:pPr lvl="2"/>
            <a:r>
              <a:rPr lang="en-CA" dirty="0" smtClean="0"/>
              <a:t>These amounts can be taken either from your formal financial statements, or GIFI schedules 100 &amp; 125 that are part of your corporate tax returns</a:t>
            </a:r>
          </a:p>
          <a:p>
            <a:pPr lvl="1"/>
            <a:r>
              <a:rPr lang="en-CA" dirty="0" smtClean="0"/>
              <a:t>For all corporations </a:t>
            </a:r>
            <a:r>
              <a:rPr lang="en-CA" dirty="0" smtClean="0"/>
              <a:t>where you own 20% or more</a:t>
            </a:r>
            <a:r>
              <a:rPr lang="en-CA" dirty="0" smtClean="0"/>
              <a:t>, </a:t>
            </a:r>
            <a:r>
              <a:rPr lang="en-CA" dirty="0" smtClean="0"/>
              <a:t>you will have to upload a copy of their most recent financial statements on the upload page at the end of the application</a:t>
            </a:r>
          </a:p>
          <a:p>
            <a:pPr lvl="1"/>
            <a:r>
              <a:rPr lang="en-CA" dirty="0" smtClean="0"/>
              <a:t>If you </a:t>
            </a:r>
            <a:r>
              <a:rPr lang="en-CA" dirty="0" smtClean="0"/>
              <a:t>have 20</a:t>
            </a:r>
            <a:r>
              <a:rPr lang="en-CA" dirty="0" smtClean="0"/>
              <a:t>% </a:t>
            </a:r>
            <a:r>
              <a:rPr lang="en-CA" dirty="0" smtClean="0"/>
              <a:t>or greater ownership </a:t>
            </a:r>
            <a:r>
              <a:rPr lang="en-CA" dirty="0" smtClean="0"/>
              <a:t>in another corporation or holding company, select “Yes”. Another section will open below allowing you to enter the information for that business. Up to 4 corporations can be entered here. If you own more than 4 corporations, please provide the same information for the additional corporations as an Explanatory Note</a:t>
            </a:r>
          </a:p>
          <a:p>
            <a:pPr lvl="1"/>
            <a:r>
              <a:rPr lang="en-CA" dirty="0" smtClean="0"/>
              <a:t>If any of your dependants receive income any of your corporations, select “Yes” and a box will open to allow you to provide details on the amount and type of income that they receive. You will also need to upload their most recent Notices of Assessment on the upload page at the end of the application</a:t>
            </a:r>
          </a:p>
          <a:p>
            <a:r>
              <a:rPr lang="en-CA" dirty="0" smtClean="0"/>
              <a:t>Section 14 – H</a:t>
            </a:r>
          </a:p>
          <a:p>
            <a:pPr lvl="1"/>
            <a:r>
              <a:rPr lang="en-CA" dirty="0" smtClean="0"/>
              <a:t>List the year and make/model for all cars and/or other vehicles owned</a:t>
            </a:r>
          </a:p>
          <a:p>
            <a:pPr lvl="1"/>
            <a:r>
              <a:rPr lang="en-CA" dirty="0" smtClean="0"/>
              <a:t>List the total market value of these vehicles</a:t>
            </a:r>
          </a:p>
          <a:p>
            <a:pPr lvl="1"/>
            <a:r>
              <a:rPr lang="en-CA" dirty="0" smtClean="0"/>
              <a:t>List the total debt still remaining on the listed vehicles</a:t>
            </a:r>
          </a:p>
          <a:p>
            <a:pPr lvl="1"/>
            <a:r>
              <a:rPr lang="en-CA" dirty="0" smtClean="0"/>
              <a:t>List the annual amount paid in loan and/or lease payments</a:t>
            </a:r>
          </a:p>
          <a:p>
            <a:pPr lvl="1"/>
            <a:r>
              <a:rPr lang="en-CA" dirty="0" smtClean="0"/>
              <a:t>If any amount listed in this section, a drop-down list will appear allowing you to select if these vehicles were paid for personally, or by any business which you have ownership in</a:t>
            </a:r>
            <a:endParaRPr lang="en-CA" dirty="0"/>
          </a:p>
        </p:txBody>
      </p:sp>
      <p:pic>
        <p:nvPicPr>
          <p:cNvPr id="4" name="Picture 3"/>
          <p:cNvPicPr>
            <a:picLocks noChangeAspect="1"/>
          </p:cNvPicPr>
          <p:nvPr/>
        </p:nvPicPr>
        <p:blipFill>
          <a:blip r:embed="rId2"/>
          <a:stretch>
            <a:fillRect/>
          </a:stretch>
        </p:blipFill>
        <p:spPr>
          <a:xfrm>
            <a:off x="6257926" y="1812324"/>
            <a:ext cx="5939164" cy="2916196"/>
          </a:xfrm>
          <a:prstGeom prst="rect">
            <a:avLst/>
          </a:prstGeom>
        </p:spPr>
      </p:pic>
    </p:spTree>
    <p:extLst>
      <p:ext uri="{BB962C8B-B14F-4D97-AF65-F5344CB8AC3E}">
        <p14:creationId xmlns:p14="http://schemas.microsoft.com/office/powerpoint/2010/main" val="752407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Assets and Liabilities – 4</a:t>
            </a:r>
            <a:br>
              <a:rPr lang="en-CA" dirty="0" smtClean="0"/>
            </a:br>
            <a:endParaRPr lang="en-CA" dirty="0"/>
          </a:p>
        </p:txBody>
      </p:sp>
      <p:sp>
        <p:nvSpPr>
          <p:cNvPr id="3" name="Content Placeholder 2"/>
          <p:cNvSpPr>
            <a:spLocks noGrp="1"/>
          </p:cNvSpPr>
          <p:nvPr>
            <p:ph idx="1"/>
          </p:nvPr>
        </p:nvSpPr>
        <p:spPr>
          <a:xfrm>
            <a:off x="677334" y="1812323"/>
            <a:ext cx="5580592" cy="4229039"/>
          </a:xfrm>
        </p:spPr>
        <p:txBody>
          <a:bodyPr>
            <a:normAutofit fontScale="47500" lnSpcReduction="20000"/>
          </a:bodyPr>
          <a:lstStyle/>
          <a:p>
            <a:r>
              <a:rPr lang="en-CA" dirty="0" smtClean="0"/>
              <a:t>Section 15 – J</a:t>
            </a:r>
          </a:p>
          <a:p>
            <a:pPr lvl="1"/>
            <a:r>
              <a:rPr lang="en-CA" dirty="0" smtClean="0"/>
              <a:t>Enter the total amount of consumer debt currently outstanding (credit cards, personal loans, lines of credit, etc..)</a:t>
            </a:r>
          </a:p>
          <a:p>
            <a:pPr lvl="1"/>
            <a:r>
              <a:rPr lang="en-CA" dirty="0" smtClean="0"/>
              <a:t>NOTE: Depending on the amount of consumer debt noted in this section, you may need to upload copies of your debt statements (i.e credit cards, line of credit, etc..) showing the total amount of debt owed on the upload page at the end of the application</a:t>
            </a:r>
          </a:p>
          <a:p>
            <a:r>
              <a:rPr lang="en-CA" dirty="0" smtClean="0"/>
              <a:t>Section 15 – K</a:t>
            </a:r>
          </a:p>
          <a:p>
            <a:pPr lvl="1"/>
            <a:r>
              <a:rPr lang="en-CA" dirty="0" smtClean="0"/>
              <a:t>Enter the amount of personal debt owed to Revenue Canada</a:t>
            </a:r>
          </a:p>
          <a:p>
            <a:r>
              <a:rPr lang="en-CA" dirty="0"/>
              <a:t>Section 15 – </a:t>
            </a:r>
            <a:r>
              <a:rPr lang="en-CA" dirty="0" smtClean="0"/>
              <a:t>L</a:t>
            </a:r>
          </a:p>
          <a:p>
            <a:pPr lvl="1"/>
            <a:r>
              <a:rPr lang="en-CA" dirty="0"/>
              <a:t>Enter any amount of </a:t>
            </a:r>
            <a:r>
              <a:rPr lang="en-CA" dirty="0" smtClean="0"/>
              <a:t>Family Loans that are still outstanding</a:t>
            </a:r>
          </a:p>
          <a:p>
            <a:r>
              <a:rPr lang="en-CA" dirty="0"/>
              <a:t>Section 15 – M</a:t>
            </a:r>
            <a:endParaRPr lang="en-CA" dirty="0" smtClean="0"/>
          </a:p>
          <a:p>
            <a:pPr lvl="1"/>
            <a:r>
              <a:rPr lang="en-CA" dirty="0" smtClean="0"/>
              <a:t>Enter any amount of School Fees that are still owed for previous academic years</a:t>
            </a:r>
          </a:p>
          <a:p>
            <a:r>
              <a:rPr lang="en-CA" dirty="0" smtClean="0"/>
              <a:t>Section 15 – N</a:t>
            </a:r>
          </a:p>
          <a:p>
            <a:pPr lvl="1"/>
            <a:r>
              <a:rPr lang="en-CA" dirty="0" smtClean="0"/>
              <a:t>Enter details about any other debt in the leftmost box and the amount in the rightmost box</a:t>
            </a:r>
          </a:p>
          <a:p>
            <a:r>
              <a:rPr lang="en-CA" dirty="0" smtClean="0"/>
              <a:t>Section 16 – </a:t>
            </a:r>
            <a:r>
              <a:rPr lang="en-CA" dirty="0"/>
              <a:t>O</a:t>
            </a:r>
            <a:endParaRPr lang="en-CA" dirty="0" smtClean="0"/>
          </a:p>
          <a:p>
            <a:pPr lvl="1"/>
            <a:r>
              <a:rPr lang="en-CA" dirty="0" smtClean="0"/>
              <a:t>Select “Yes” if anyone not referenced previously on the application contributes towards your living costs. Otherwise select “No”. If “Yes” is selected, a box will appear to allow you to provide details on that other individual as well as the amount that they contribute</a:t>
            </a:r>
          </a:p>
          <a:p>
            <a:r>
              <a:rPr lang="en-CA" dirty="0"/>
              <a:t>Section 16 – </a:t>
            </a:r>
            <a:r>
              <a:rPr lang="en-CA" dirty="0" smtClean="0"/>
              <a:t>P</a:t>
            </a:r>
            <a:endParaRPr lang="en-CA" dirty="0"/>
          </a:p>
          <a:p>
            <a:pPr lvl="1"/>
            <a:r>
              <a:rPr lang="en-CA" dirty="0"/>
              <a:t>Enter the </a:t>
            </a:r>
            <a:r>
              <a:rPr lang="en-CA" dirty="0" smtClean="0"/>
              <a:t>total face value amount of any Life Insurance Policies that you pay for. This is the amount payable upon the death of the insured</a:t>
            </a:r>
          </a:p>
        </p:txBody>
      </p:sp>
      <p:pic>
        <p:nvPicPr>
          <p:cNvPr id="5" name="Picture 4"/>
          <p:cNvPicPr>
            <a:picLocks noChangeAspect="1"/>
          </p:cNvPicPr>
          <p:nvPr/>
        </p:nvPicPr>
        <p:blipFill>
          <a:blip r:embed="rId2"/>
          <a:stretch>
            <a:fillRect/>
          </a:stretch>
        </p:blipFill>
        <p:spPr>
          <a:xfrm>
            <a:off x="6257926" y="1812323"/>
            <a:ext cx="5939164" cy="4870778"/>
          </a:xfrm>
          <a:prstGeom prst="rect">
            <a:avLst/>
          </a:prstGeom>
        </p:spPr>
      </p:pic>
    </p:spTree>
    <p:extLst>
      <p:ext uri="{BB962C8B-B14F-4D97-AF65-F5344CB8AC3E}">
        <p14:creationId xmlns:p14="http://schemas.microsoft.com/office/powerpoint/2010/main" val="40900701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Assets and Liabilities – 5</a:t>
            </a:r>
            <a:br>
              <a:rPr lang="en-CA" dirty="0" smtClean="0"/>
            </a:br>
            <a:endParaRPr lang="en-CA" dirty="0"/>
          </a:p>
        </p:txBody>
      </p:sp>
      <p:sp>
        <p:nvSpPr>
          <p:cNvPr id="3" name="Content Placeholder 2"/>
          <p:cNvSpPr>
            <a:spLocks noGrp="1"/>
          </p:cNvSpPr>
          <p:nvPr>
            <p:ph idx="1"/>
          </p:nvPr>
        </p:nvSpPr>
        <p:spPr>
          <a:xfrm>
            <a:off x="677334" y="1812323"/>
            <a:ext cx="5580592" cy="4229039"/>
          </a:xfrm>
        </p:spPr>
        <p:txBody>
          <a:bodyPr>
            <a:normAutofit fontScale="92500" lnSpcReduction="20000"/>
          </a:bodyPr>
          <a:lstStyle/>
          <a:p>
            <a:r>
              <a:rPr lang="en-CA" dirty="0" smtClean="0"/>
              <a:t>Section 16 – Q</a:t>
            </a:r>
          </a:p>
          <a:p>
            <a:pPr lvl="1"/>
            <a:r>
              <a:rPr lang="en-CA" dirty="0" smtClean="0"/>
              <a:t>Select “Yes” if you or any of your dependents are beneficiaries of a trust. Otherwise select “No”.</a:t>
            </a:r>
          </a:p>
          <a:p>
            <a:pPr lvl="1"/>
            <a:r>
              <a:rPr lang="en-CA" dirty="0" smtClean="0"/>
              <a:t>If “Yes” is selected, additional boxes will appear to allow you to provide additional information</a:t>
            </a:r>
          </a:p>
          <a:p>
            <a:pPr lvl="1"/>
            <a:r>
              <a:rPr lang="en-CA" dirty="0" smtClean="0"/>
              <a:t>Fill in any restrictions that may exist on the use of the trust funds</a:t>
            </a:r>
          </a:p>
          <a:p>
            <a:pPr lvl="1"/>
            <a:r>
              <a:rPr lang="en-CA" dirty="0" smtClean="0"/>
              <a:t>Provide details on the individual(s) who set up the trust</a:t>
            </a:r>
          </a:p>
          <a:p>
            <a:pPr lvl="1"/>
            <a:r>
              <a:rPr lang="en-CA" dirty="0" smtClean="0"/>
              <a:t>Enter the total amount of assets that are in the trust</a:t>
            </a:r>
          </a:p>
          <a:p>
            <a:pPr lvl="1"/>
            <a:r>
              <a:rPr lang="en-CA" dirty="0" smtClean="0"/>
              <a:t>Enter the name(s) of the beneficiaries of the trust</a:t>
            </a:r>
          </a:p>
          <a:p>
            <a:pPr lvl="1"/>
            <a:r>
              <a:rPr lang="en-CA" dirty="0" smtClean="0"/>
              <a:t>If only the income from the trust is accessible to you, select “Yes” on Beneficiary entitlement – income</a:t>
            </a:r>
          </a:p>
          <a:p>
            <a:pPr lvl="1"/>
            <a:r>
              <a:rPr lang="en-CA" dirty="0" smtClean="0"/>
              <a:t>If you can draw on the capital assets in the trust in addition to any income from them, select “Yes” on Beneficiary entitlement – capital</a:t>
            </a:r>
          </a:p>
        </p:txBody>
      </p:sp>
      <p:pic>
        <p:nvPicPr>
          <p:cNvPr id="4" name="Picture 3"/>
          <p:cNvPicPr>
            <a:picLocks noChangeAspect="1"/>
          </p:cNvPicPr>
          <p:nvPr/>
        </p:nvPicPr>
        <p:blipFill>
          <a:blip r:embed="rId2"/>
          <a:stretch>
            <a:fillRect/>
          </a:stretch>
        </p:blipFill>
        <p:spPr>
          <a:xfrm>
            <a:off x="6257926" y="1812323"/>
            <a:ext cx="5932956" cy="1795850"/>
          </a:xfrm>
          <a:prstGeom prst="rect">
            <a:avLst/>
          </a:prstGeom>
        </p:spPr>
      </p:pic>
    </p:spTree>
    <p:extLst>
      <p:ext uri="{BB962C8B-B14F-4D97-AF65-F5344CB8AC3E}">
        <p14:creationId xmlns:p14="http://schemas.microsoft.com/office/powerpoint/2010/main" val="1966027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3565152" cy="675503"/>
          </a:xfrm>
        </p:spPr>
        <p:txBody>
          <a:bodyPr>
            <a:normAutofit fontScale="90000"/>
          </a:bodyPr>
          <a:lstStyle/>
          <a:p>
            <a:r>
              <a:rPr lang="en-CA" dirty="0" smtClean="0"/>
              <a:t>Assets and Liabilities – 6</a:t>
            </a:r>
            <a:br>
              <a:rPr lang="en-CA" dirty="0" smtClean="0"/>
            </a:br>
            <a:endParaRPr lang="en-CA" dirty="0"/>
          </a:p>
        </p:txBody>
      </p:sp>
      <p:sp>
        <p:nvSpPr>
          <p:cNvPr id="3" name="Content Placeholder 2"/>
          <p:cNvSpPr>
            <a:spLocks noGrp="1"/>
          </p:cNvSpPr>
          <p:nvPr>
            <p:ph idx="1"/>
          </p:nvPr>
        </p:nvSpPr>
        <p:spPr>
          <a:xfrm>
            <a:off x="677334" y="1812323"/>
            <a:ext cx="5580592" cy="4229039"/>
          </a:xfrm>
        </p:spPr>
        <p:txBody>
          <a:bodyPr>
            <a:normAutofit fontScale="47500" lnSpcReduction="20000"/>
          </a:bodyPr>
          <a:lstStyle/>
          <a:p>
            <a:r>
              <a:rPr lang="en-CA" dirty="0" smtClean="0"/>
              <a:t>Section 16 – R</a:t>
            </a:r>
          </a:p>
          <a:p>
            <a:pPr lvl="1"/>
            <a:r>
              <a:rPr lang="en-CA" dirty="0" smtClean="0"/>
              <a:t>Enter any annual amounts that you pay towards the below.</a:t>
            </a:r>
          </a:p>
          <a:p>
            <a:pPr lvl="2"/>
            <a:r>
              <a:rPr lang="en-CA" dirty="0" smtClean="0"/>
              <a:t>Social clubs i.e. Gym memberships, Boy/Girl Scouts, Country clubs, etc..</a:t>
            </a:r>
          </a:p>
          <a:p>
            <a:pPr lvl="2"/>
            <a:r>
              <a:rPr lang="en-CA" dirty="0" smtClean="0"/>
              <a:t>Sports teams (Non-school related) that the family pays for i.e. Hockey teams/camps, Football teams, etc..</a:t>
            </a:r>
          </a:p>
          <a:p>
            <a:pPr lvl="2"/>
            <a:r>
              <a:rPr lang="en-CA" dirty="0" smtClean="0"/>
              <a:t>Any other activities that the family pays towards. Please describe the activity in the leftmost box</a:t>
            </a:r>
          </a:p>
          <a:p>
            <a:r>
              <a:rPr lang="en-CA" dirty="0" smtClean="0"/>
              <a:t>Section 16 – S</a:t>
            </a:r>
          </a:p>
          <a:p>
            <a:pPr lvl="1"/>
            <a:r>
              <a:rPr lang="en-CA" dirty="0" smtClean="0"/>
              <a:t>Enter the total cost of any summer camp(s) in the previous year as well as the projected cost for the next year</a:t>
            </a:r>
          </a:p>
          <a:p>
            <a:r>
              <a:rPr lang="en-CA" dirty="0" smtClean="0"/>
              <a:t>Section 16 – T</a:t>
            </a:r>
          </a:p>
          <a:p>
            <a:pPr lvl="1"/>
            <a:r>
              <a:rPr lang="en-CA" dirty="0"/>
              <a:t>Enter the total cost of any </a:t>
            </a:r>
            <a:r>
              <a:rPr lang="en-CA" dirty="0" smtClean="0"/>
              <a:t>vacation(s</a:t>
            </a:r>
            <a:r>
              <a:rPr lang="en-CA" dirty="0"/>
              <a:t>) in the previous year as well as the projected cost for </a:t>
            </a:r>
            <a:r>
              <a:rPr lang="en-CA" dirty="0" smtClean="0"/>
              <a:t>the next year</a:t>
            </a:r>
          </a:p>
          <a:p>
            <a:r>
              <a:rPr lang="en-CA" dirty="0" smtClean="0"/>
              <a:t>Section 16 – U</a:t>
            </a:r>
          </a:p>
          <a:p>
            <a:pPr lvl="1"/>
            <a:r>
              <a:rPr lang="en-CA" dirty="0" smtClean="0"/>
              <a:t>Enter any income for the student applicant(s) for the previous year as well as the projected year.</a:t>
            </a:r>
          </a:p>
          <a:p>
            <a:pPr lvl="1"/>
            <a:r>
              <a:rPr lang="en-CA" dirty="0" smtClean="0"/>
              <a:t>If any income was earned in the previous year, you will need to upload their most recent Revenue Canada Notices of Assessment on the upload page at the end of the application</a:t>
            </a:r>
          </a:p>
          <a:p>
            <a:pPr lvl="1"/>
            <a:r>
              <a:rPr lang="en-CA" dirty="0" smtClean="0"/>
              <a:t>Enter any amount that the student applicant received from gifts or from trusts in the previous year as well as the projected year</a:t>
            </a:r>
          </a:p>
          <a:p>
            <a:r>
              <a:rPr lang="en-CA" dirty="0" smtClean="0"/>
              <a:t>Section 16 – V</a:t>
            </a:r>
          </a:p>
          <a:p>
            <a:pPr lvl="1"/>
            <a:r>
              <a:rPr lang="en-CA" dirty="0" smtClean="0"/>
              <a:t>Enter the total assets that the student applicant owns, and/or the total trust fund assets that the student applicant is the beneficiary of.</a:t>
            </a:r>
            <a:endParaRPr lang="en-CA" dirty="0"/>
          </a:p>
        </p:txBody>
      </p:sp>
      <p:pic>
        <p:nvPicPr>
          <p:cNvPr id="5" name="Picture 4"/>
          <p:cNvPicPr>
            <a:picLocks noChangeAspect="1"/>
          </p:cNvPicPr>
          <p:nvPr/>
        </p:nvPicPr>
        <p:blipFill rotWithShape="1">
          <a:blip r:embed="rId2"/>
          <a:srcRect t="50684"/>
          <a:stretch/>
        </p:blipFill>
        <p:spPr>
          <a:xfrm>
            <a:off x="6252836" y="1812323"/>
            <a:ext cx="5939164" cy="2402046"/>
          </a:xfrm>
          <a:prstGeom prst="rect">
            <a:avLst/>
          </a:prstGeom>
        </p:spPr>
      </p:pic>
    </p:spTree>
    <p:extLst>
      <p:ext uri="{BB962C8B-B14F-4D97-AF65-F5344CB8AC3E}">
        <p14:creationId xmlns:p14="http://schemas.microsoft.com/office/powerpoint/2010/main" val="2671960416"/>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33</TotalTime>
  <Words>1370</Words>
  <Application>Microsoft Office PowerPoint</Application>
  <PresentationFormat>Widescreen</PresentationFormat>
  <Paragraphs>81</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Trebuchet MS</vt:lpstr>
      <vt:lpstr>Wingdings 3</vt:lpstr>
      <vt:lpstr>Facet</vt:lpstr>
      <vt:lpstr>How to fill out the Parent’s Financial Statement  Section 4 – Assets and Liabilities</vt:lpstr>
      <vt:lpstr>Assets and Liabilities</vt:lpstr>
      <vt:lpstr>Assets and Liabilities - 1</vt:lpstr>
      <vt:lpstr>Assets and Liabilities - 2</vt:lpstr>
      <vt:lpstr>Assets and Liabilities - 3</vt:lpstr>
      <vt:lpstr>Assets and Liabilities – 4 </vt:lpstr>
      <vt:lpstr>Assets and Liabilities – 5 </vt:lpstr>
      <vt:lpstr>Assets and Liabilities – 6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to fill out the Parent’s Financial Statement  Section 4 – Assets and Liabilities</dc:title>
  <dc:creator>Sam Kester</dc:creator>
  <cp:lastModifiedBy>Sam Kester</cp:lastModifiedBy>
  <cp:revision>7</cp:revision>
  <dcterms:created xsi:type="dcterms:W3CDTF">2015-09-29T14:51:33Z</dcterms:created>
  <dcterms:modified xsi:type="dcterms:W3CDTF">2020-09-23T17:49:42Z</dcterms:modified>
  <cp:contentStatus/>
</cp:coreProperties>
</file>